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56" r:id="rId16"/>
    <p:sldId id="257" r:id="rId17"/>
    <p:sldId id="258" r:id="rId18"/>
    <p:sldId id="276" r:id="rId19"/>
    <p:sldId id="277" r:id="rId20"/>
    <p:sldId id="273" r:id="rId21"/>
    <p:sldId id="274" r:id="rId22"/>
    <p:sldId id="275" r:id="rId23"/>
  </p:sldIdLst>
  <p:sldSz cx="6858000" cy="12192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1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6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mp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245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1320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02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347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053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968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70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899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83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10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928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E098C-36E0-4DF6-88FE-00A46AD7D2CC}" type="datetimeFigureOut">
              <a:rPr lang="ru-RU" smtClean="0"/>
              <a:t>30.06.2021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E8AB6-B28A-4910-9C0C-B52ADDAD5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806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ektorg.ru/" TargetMode="External"/><Relationship Id="rId3" Type="http://schemas.openxmlformats.org/officeDocument/2006/relationships/hyperlink" Target="http://roseltorg.ru/" TargetMode="External"/><Relationship Id="rId7" Type="http://schemas.openxmlformats.org/officeDocument/2006/relationships/hyperlink" Target="http://www.sberbank-ast.ru/" TargetMode="External"/><Relationship Id="rId2" Type="http://schemas.openxmlformats.org/officeDocument/2006/relationships/hyperlink" Target="http://etp.zakazrf.ru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etp-torgi.ru/" TargetMode="External"/><Relationship Id="rId11" Type="http://schemas.openxmlformats.org/officeDocument/2006/relationships/hyperlink" Target="https://zakupki.gov.ru/epz/organization/view/info.html?organizationId=2256262" TargetMode="External"/><Relationship Id="rId5" Type="http://schemas.openxmlformats.org/officeDocument/2006/relationships/hyperlink" Target="https://zakupki.gov.ru/epz/organization/view/info.html?organizationId=2202503" TargetMode="External"/><Relationship Id="rId10" Type="http://schemas.openxmlformats.org/officeDocument/2006/relationships/hyperlink" Target="https://etpgpb.ru/" TargetMode="External"/><Relationship Id="rId4" Type="http://schemas.openxmlformats.org/officeDocument/2006/relationships/hyperlink" Target="https://gz.lot-online.ru/" TargetMode="External"/><Relationship Id="rId9" Type="http://schemas.openxmlformats.org/officeDocument/2006/relationships/hyperlink" Target="http://www.rts-tender.r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etp.zakazrf.ru/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roseltorg.ru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etp-torgi.ru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34911" y="179882"/>
            <a:ext cx="6310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/>
              <a:t>Перечень аккредитованных операторов электронных площадок для реализации муниципального имущества:</a:t>
            </a:r>
          </a:p>
          <a:p>
            <a:endParaRPr lang="ru-RU" sz="1400" dirty="0"/>
          </a:p>
          <a:p>
            <a:r>
              <a:rPr lang="en-US" sz="1400" dirty="0">
                <a:hlinkClick r:id="rId2"/>
              </a:rPr>
              <a:t>etp.zakazrf.ru</a:t>
            </a:r>
            <a:r>
              <a:rPr lang="ru-RU" sz="1400" dirty="0"/>
              <a:t> – АО "АГЕНТСТВО ПО ГОСУДАРСТВЕННОМУ ЗАКАЗУ РЕСПУБЛИКИ ТАТАРСТАН</a:t>
            </a:r>
            <a:r>
              <a:rPr lang="ru-RU" sz="1400" dirty="0" smtClean="0"/>
              <a:t>« 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>
                <a:hlinkClick r:id="rId3"/>
              </a:rPr>
              <a:t>roseltorg.ru</a:t>
            </a:r>
            <a:r>
              <a:rPr lang="ru-RU" sz="1400" dirty="0"/>
              <a:t> – АО "ЕДИНАЯ ЭЛЕКТРОННАЯ ТОРГОВАЯ </a:t>
            </a:r>
            <a:r>
              <a:rPr lang="ru-RU" sz="1400" dirty="0" smtClean="0"/>
              <a:t>ПЛОЩАДКА 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>
                <a:hlinkClick r:id="rId4"/>
              </a:rPr>
              <a:t>gz.lot-online.ru</a:t>
            </a:r>
            <a:r>
              <a:rPr lang="ru-RU" sz="1400" dirty="0"/>
              <a:t> - </a:t>
            </a:r>
            <a:r>
              <a:rPr lang="ru-RU" sz="1400" dirty="0">
                <a:hlinkClick r:id="rId5"/>
              </a:rPr>
              <a:t>АО"РОССИЙСКИЙ АУКЦИОННЫЙ ДОМ</a:t>
            </a:r>
            <a:r>
              <a:rPr lang="ru-RU" sz="1400" dirty="0" smtClean="0">
                <a:hlinkClick r:id="rId5"/>
              </a:rPr>
              <a:t>«</a:t>
            </a:r>
            <a:endParaRPr lang="ru-RU" sz="1400" dirty="0" smtClean="0"/>
          </a:p>
          <a:p>
            <a:r>
              <a:rPr lang="en-US" sz="1400" dirty="0">
                <a:hlinkClick r:id="rId6"/>
              </a:rPr>
              <a:t>https://www.etp-torgi.ru/</a:t>
            </a:r>
            <a:r>
              <a:rPr lang="ru-RU" sz="1400" dirty="0"/>
              <a:t> Национальная электронная </a:t>
            </a:r>
            <a:r>
              <a:rPr lang="ru-RU" sz="1400" dirty="0" smtClean="0"/>
              <a:t>площадка 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 smtClean="0">
                <a:hlinkClick r:id="rId7"/>
              </a:rPr>
              <a:t>www.sberbank-ast.ru</a:t>
            </a:r>
            <a:r>
              <a:rPr lang="ru-RU" sz="1400" dirty="0" smtClean="0"/>
              <a:t> </a:t>
            </a:r>
            <a:r>
              <a:rPr lang="ru-RU" sz="1400" dirty="0"/>
              <a:t>- АО «СБЕРБАНК - АВТОМАТИЗИРОВАННАЯ СИСТЕМА ТОРГОВ</a:t>
            </a:r>
            <a:r>
              <a:rPr lang="ru-RU" sz="1400" dirty="0" smtClean="0"/>
              <a:t>» 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>
                <a:hlinkClick r:id="rId8"/>
              </a:rPr>
              <a:t>www.tektorg.ru</a:t>
            </a:r>
            <a:r>
              <a:rPr lang="ru-RU" sz="1400" dirty="0"/>
              <a:t> - АО "</a:t>
            </a:r>
            <a:r>
              <a:rPr lang="ru-RU" sz="1400" dirty="0" smtClean="0"/>
              <a:t>ТЭК-Торг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>
                <a:hlinkClick r:id="rId9"/>
              </a:rPr>
              <a:t>www.rts-tender.ru</a:t>
            </a:r>
            <a:r>
              <a:rPr lang="ru-RU" sz="1400" dirty="0"/>
              <a:t> - ООО "РТС-ТЕНДЕР</a:t>
            </a:r>
            <a:r>
              <a:rPr lang="ru-RU" sz="1400" dirty="0" smtClean="0"/>
              <a:t>«</a:t>
            </a:r>
            <a:r>
              <a:rPr lang="ru-RU" sz="1400" dirty="0" smtClean="0">
                <a:solidFill>
                  <a:srgbClr val="FF0000"/>
                </a:solidFill>
              </a:rPr>
              <a:t>+</a:t>
            </a:r>
            <a:endParaRPr lang="ru-RU" sz="1400" dirty="0">
              <a:solidFill>
                <a:srgbClr val="FF0000"/>
              </a:solidFill>
            </a:endParaRPr>
          </a:p>
          <a:p>
            <a:r>
              <a:rPr lang="en-US" sz="1400" dirty="0">
                <a:hlinkClick r:id="rId10"/>
              </a:rPr>
              <a:t>etpgpb.ru</a:t>
            </a:r>
            <a:r>
              <a:rPr lang="ru-RU" sz="1400" dirty="0"/>
              <a:t> - </a:t>
            </a:r>
            <a:r>
              <a:rPr lang="ru-RU" sz="1400" dirty="0">
                <a:hlinkClick r:id="rId11"/>
              </a:rPr>
              <a:t>ООО "Электронная торговая площадка ГПБ"</a:t>
            </a:r>
            <a:endParaRPr lang="ru-RU" sz="1400" dirty="0"/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111119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" y="530644"/>
            <a:ext cx="6660123" cy="309562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14298" y="2478070"/>
            <a:ext cx="6660123" cy="12382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 стрелкой 4"/>
          <p:cNvCxnSpPr/>
          <p:nvPr/>
        </p:nvCxnSpPr>
        <p:spPr>
          <a:xfrm flipV="1">
            <a:off x="1095374" y="2762251"/>
            <a:ext cx="0" cy="11620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82065" y="3943759"/>
            <a:ext cx="7276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выбрать</a:t>
            </a:r>
            <a:endParaRPr lang="ru-RU" sz="1200" dirty="0">
              <a:solidFill>
                <a:srgbClr val="FF0000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5651465"/>
            <a:ext cx="6286500" cy="2942841"/>
          </a:xfrm>
          <a:prstGeom prst="rect">
            <a:avLst/>
          </a:prstGeom>
        </p:spPr>
      </p:pic>
      <p:cxnSp>
        <p:nvCxnSpPr>
          <p:cNvPr id="10" name="Прямая со стрелкой 9"/>
          <p:cNvCxnSpPr/>
          <p:nvPr/>
        </p:nvCxnSpPr>
        <p:spPr>
          <a:xfrm>
            <a:off x="1266825" y="5630049"/>
            <a:ext cx="285750" cy="9517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266825" y="7972425"/>
            <a:ext cx="15090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00" dirty="0" smtClean="0">
                <a:solidFill>
                  <a:srgbClr val="FF0000"/>
                </a:solidFill>
              </a:rPr>
              <a:t>Скачать все файлы</a:t>
            </a:r>
            <a:endParaRPr lang="ru-RU" sz="1300" dirty="0">
              <a:solidFill>
                <a:srgbClr val="FF0000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200150" y="7867650"/>
            <a:ext cx="17145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" name="Прямая со стрелкой 13"/>
          <p:cNvCxnSpPr/>
          <p:nvPr/>
        </p:nvCxnSpPr>
        <p:spPr>
          <a:xfrm flipH="1" flipV="1">
            <a:off x="1666875" y="7724775"/>
            <a:ext cx="428625" cy="1428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1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462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56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8927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4350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1660" y="251460"/>
            <a:ext cx="3783408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1100" dirty="0" smtClean="0"/>
              <a:t>Поиск на ЗАО «Сбербанк-АСТ» </a:t>
            </a:r>
            <a:r>
              <a:rPr lang="ru-RU" sz="1100" dirty="0"/>
              <a:t>( </a:t>
            </a:r>
            <a:r>
              <a:rPr lang="en-US" sz="1100" dirty="0"/>
              <a:t>http://</a:t>
            </a:r>
            <a:r>
              <a:rPr lang="en-US" sz="1100" dirty="0" smtClean="0"/>
              <a:t>utp.sberbank-ast.ru</a:t>
            </a:r>
            <a:r>
              <a:rPr lang="ru-RU" sz="1100" dirty="0"/>
              <a:t>)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5" y="657269"/>
            <a:ext cx="6810355" cy="61036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17720" y="4969065"/>
            <a:ext cx="1226820" cy="2308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ru-RU" sz="900" dirty="0"/>
          </a:p>
        </p:txBody>
      </p:sp>
      <p:cxnSp>
        <p:nvCxnSpPr>
          <p:cNvPr id="6" name="Прямая со стрелкой 5"/>
          <p:cNvCxnSpPr/>
          <p:nvPr/>
        </p:nvCxnSpPr>
        <p:spPr>
          <a:xfrm flipH="1">
            <a:off x="5311140" y="4061460"/>
            <a:ext cx="227748" cy="7492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21580" y="3830628"/>
            <a:ext cx="1550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900" dirty="0" smtClean="0">
                <a:solidFill>
                  <a:srgbClr val="FF0000"/>
                </a:solidFill>
              </a:rPr>
              <a:t>Берем информацию об ЭТП</a:t>
            </a:r>
            <a:endParaRPr lang="ru-RU" sz="900" dirty="0">
              <a:solidFill>
                <a:srgbClr val="FF0000"/>
              </a:solidFill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5" y="7970707"/>
            <a:ext cx="6518659" cy="42212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13000" y="7450564"/>
            <a:ext cx="3906839" cy="2616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В поисковике вводим название лота (не более 152 символов)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>
            <a:off x="3543300" y="7715250"/>
            <a:ext cx="533400" cy="17208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123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454" y="222823"/>
            <a:ext cx="5566426" cy="3829085"/>
          </a:xfrm>
          <a:prstGeom prst="rect">
            <a:avLst/>
          </a:prstGeom>
        </p:spPr>
      </p:pic>
      <p:cxnSp>
        <p:nvCxnSpPr>
          <p:cNvPr id="4" name="Прямая со стрелкой 3"/>
          <p:cNvCxnSpPr>
            <a:stCxn id="6" idx="2"/>
          </p:cNvCxnSpPr>
          <p:nvPr/>
        </p:nvCxnSpPr>
        <p:spPr>
          <a:xfrm>
            <a:off x="1008183" y="2636282"/>
            <a:ext cx="1296867" cy="3672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5600" y="2266950"/>
            <a:ext cx="1305165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900" dirty="0" smtClean="0">
                <a:solidFill>
                  <a:srgbClr val="FF0000"/>
                </a:solidFill>
              </a:rPr>
              <a:t>Вот так выглядит </a:t>
            </a:r>
          </a:p>
          <a:p>
            <a:r>
              <a:rPr lang="ru-RU" sz="900" dirty="0" smtClean="0">
                <a:solidFill>
                  <a:srgbClr val="FF0000"/>
                </a:solidFill>
              </a:rPr>
              <a:t>Найденный лот на ЭТП</a:t>
            </a:r>
            <a:endParaRPr lang="ru-RU" sz="900" dirty="0">
              <a:solidFill>
                <a:srgbClr val="FF0000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35" y="5049741"/>
            <a:ext cx="6015264" cy="60852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08182" y="4420019"/>
            <a:ext cx="5099473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1100"/>
            </a:lvl1pPr>
          </a:lstStyle>
          <a:p>
            <a:r>
              <a:rPr lang="ru-RU" dirty="0"/>
              <a:t>Поиск на АО «Единая электронная торговая площадка» (</a:t>
            </a:r>
            <a:r>
              <a:rPr lang="en-US" dirty="0"/>
              <a:t>https://www.roseltorg.ru</a:t>
            </a:r>
            <a:r>
              <a:rPr lang="ru-RU" dirty="0"/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87140" y="9997440"/>
            <a:ext cx="2649579" cy="396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4998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Ножницы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65"/>
            <a:ext cx="6858000" cy="3714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59" y="3238500"/>
            <a:ext cx="67056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900" dirty="0" smtClean="0">
                <a:solidFill>
                  <a:srgbClr val="FF0000"/>
                </a:solidFill>
              </a:rPr>
              <a:t>Вставить название в поисковик (</a:t>
            </a:r>
            <a:r>
              <a:rPr lang="ru-RU" sz="900" dirty="0" err="1" smtClean="0">
                <a:solidFill>
                  <a:srgbClr val="FF0000"/>
                </a:solidFill>
              </a:rPr>
              <a:t>РосЭлТорг</a:t>
            </a:r>
            <a:r>
              <a:rPr lang="ru-RU" sz="900" dirty="0" smtClean="0">
                <a:solidFill>
                  <a:srgbClr val="FF0000"/>
                </a:solidFill>
              </a:rPr>
              <a:t> не всегда любит длинные названия, иногда приходится укорачивать, принцип непонятен)</a:t>
            </a:r>
            <a:endParaRPr lang="ru-RU" sz="900" dirty="0">
              <a:solidFill>
                <a:srgbClr val="FF0000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1272540" y="3093720"/>
            <a:ext cx="651545" cy="1447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5" y="4294510"/>
            <a:ext cx="6719496" cy="345281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7640" y="5905500"/>
            <a:ext cx="13051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900" dirty="0" smtClean="0">
                <a:solidFill>
                  <a:srgbClr val="FF0000"/>
                </a:solidFill>
              </a:rPr>
              <a:t>Найденный лот на ЭТП</a:t>
            </a:r>
            <a:endParaRPr lang="ru-RU" sz="900" dirty="0">
              <a:solidFill>
                <a:srgbClr val="FF0000"/>
              </a:solidFill>
            </a:endParaRPr>
          </a:p>
        </p:txBody>
      </p:sp>
      <p:cxnSp>
        <p:nvCxnSpPr>
          <p:cNvPr id="13" name="Прямая со стрелкой 12"/>
          <p:cNvCxnSpPr/>
          <p:nvPr/>
        </p:nvCxnSpPr>
        <p:spPr>
          <a:xfrm>
            <a:off x="548640" y="6136332"/>
            <a:ext cx="274320" cy="409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007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2180" y="259080"/>
            <a:ext cx="2438488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/>
              <a:t>Алгоритм поиска на ЭТП </a:t>
            </a:r>
            <a:r>
              <a:rPr lang="en-US" sz="1200" dirty="0" smtClean="0"/>
              <a:t>tektorg.ru</a:t>
            </a:r>
            <a:endParaRPr lang="ru-RU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2139663" y="536079"/>
            <a:ext cx="25635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 smtClean="0"/>
              <a:t>Пример: № извещения 150621/9119101/01</a:t>
            </a:r>
            <a:endParaRPr lang="ru-RU" sz="1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46" y="1059299"/>
            <a:ext cx="6301254" cy="465772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495925" y="4124325"/>
            <a:ext cx="942975" cy="10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 стрелкой 6"/>
          <p:cNvCxnSpPr/>
          <p:nvPr/>
        </p:nvCxnSpPr>
        <p:spPr>
          <a:xfrm flipV="1">
            <a:off x="1895475" y="1428750"/>
            <a:ext cx="152400" cy="457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/>
          <p:cNvCxnSpPr/>
          <p:nvPr/>
        </p:nvCxnSpPr>
        <p:spPr>
          <a:xfrm flipV="1">
            <a:off x="5267325" y="4352925"/>
            <a:ext cx="700087" cy="4095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6" y="6634161"/>
            <a:ext cx="6830284" cy="4295776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>
            <a:off x="4703185" y="6477774"/>
            <a:ext cx="597910" cy="14287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404230" y="6200775"/>
            <a:ext cx="1137299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Название лота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17" name="Прямая со стрелкой 16"/>
          <p:cNvCxnSpPr/>
          <p:nvPr/>
        </p:nvCxnSpPr>
        <p:spPr>
          <a:xfrm flipV="1">
            <a:off x="4848225" y="8183524"/>
            <a:ext cx="1119187" cy="8271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631143" y="9025815"/>
            <a:ext cx="4147289" cy="2616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Желательно выбрать «продажа и аренда муниципального им-</a:t>
            </a:r>
            <a:r>
              <a:rPr lang="ru-RU" sz="1100" dirty="0" err="1" smtClean="0">
                <a:solidFill>
                  <a:srgbClr val="FF0000"/>
                </a:solidFill>
              </a:rPr>
              <a:t>ва</a:t>
            </a:r>
            <a:r>
              <a:rPr lang="ru-RU" sz="1100" dirty="0" smtClean="0">
                <a:solidFill>
                  <a:srgbClr val="FF0000"/>
                </a:solidFill>
              </a:rPr>
              <a:t>»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24" name="Прямая со стрелкой 23"/>
          <p:cNvCxnSpPr/>
          <p:nvPr/>
        </p:nvCxnSpPr>
        <p:spPr>
          <a:xfrm flipH="1">
            <a:off x="6438900" y="7505700"/>
            <a:ext cx="211292" cy="609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057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82" y="368300"/>
            <a:ext cx="6598518" cy="5176837"/>
          </a:xfrm>
          <a:prstGeom prst="rect">
            <a:avLst/>
          </a:prstGeom>
        </p:spPr>
      </p:pic>
      <p:cxnSp>
        <p:nvCxnSpPr>
          <p:cNvPr id="4" name="Прямая со стрелкой 3"/>
          <p:cNvCxnSpPr/>
          <p:nvPr/>
        </p:nvCxnSpPr>
        <p:spPr>
          <a:xfrm>
            <a:off x="1762125" y="171450"/>
            <a:ext cx="1219200" cy="18954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82" y="5823528"/>
            <a:ext cx="6265143" cy="454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72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7736" y="645885"/>
            <a:ext cx="5305329" cy="52322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ru-RU" sz="1400" dirty="0" smtClean="0">
                <a:hlinkClick r:id="rId2"/>
              </a:rPr>
              <a:t>Алгоритм </a:t>
            </a:r>
            <a:r>
              <a:rPr lang="ru-RU" sz="1400" dirty="0">
                <a:hlinkClick r:id="rId2"/>
              </a:rPr>
              <a:t>поиска на ЭТП  </a:t>
            </a:r>
            <a:r>
              <a:rPr lang="en-US" sz="1400" dirty="0" smtClean="0">
                <a:hlinkClick r:id="rId2"/>
              </a:rPr>
              <a:t>etp.zakazrf.ru</a:t>
            </a:r>
            <a:r>
              <a:rPr lang="ru-RU" sz="1400" dirty="0" smtClean="0"/>
              <a:t> </a:t>
            </a:r>
            <a:r>
              <a:rPr lang="ru-RU" sz="1400" dirty="0"/>
              <a:t>– АО "АГЕНТСТВО ПО ГОСУДАРСТВЕННОМУ ЗАКАЗУ РЕСПУБЛИКИ ТАТАРСТАН«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44914"/>
            <a:ext cx="6808427" cy="484777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38893" y="4572000"/>
            <a:ext cx="1775637" cy="6698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721935" y="6423354"/>
            <a:ext cx="39372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Сохраняем название лота (одинаково для поиска на всех ЭТП)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 flipV="1">
            <a:off x="3997842" y="5241851"/>
            <a:ext cx="106325" cy="10419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624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933450"/>
            <a:ext cx="6347291" cy="46339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5375" y="314325"/>
            <a:ext cx="280717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/>
              <a:t>Алгоритм поиска лота на ЭТП </a:t>
            </a:r>
            <a:r>
              <a:rPr lang="en-US" sz="1200" dirty="0" err="1" smtClean="0"/>
              <a:t>rts</a:t>
            </a:r>
            <a:r>
              <a:rPr lang="en-US" sz="1200" dirty="0" smtClean="0"/>
              <a:t>-tender </a:t>
            </a:r>
            <a:endParaRPr lang="ru-RU" sz="12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733800" y="4562475"/>
            <a:ext cx="2219325" cy="1428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10300"/>
            <a:ext cx="6877662" cy="33575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5876925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ВАЖНО! Выбрать «Имущество»</a:t>
            </a:r>
            <a:endParaRPr lang="ru-RU" dirty="0">
              <a:solidFill>
                <a:srgbClr val="FF0000"/>
              </a:solidFill>
            </a:endParaRPr>
          </a:p>
        </p:txBody>
      </p:sp>
      <p:cxnSp>
        <p:nvCxnSpPr>
          <p:cNvPr id="8" name="Прямая со стрелкой 7"/>
          <p:cNvCxnSpPr/>
          <p:nvPr/>
        </p:nvCxnSpPr>
        <p:spPr>
          <a:xfrm>
            <a:off x="4133850" y="6210300"/>
            <a:ext cx="400050" cy="6000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89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125"/>
            <a:ext cx="6467475" cy="38085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4900" y="4429125"/>
            <a:ext cx="2477730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Вставить название лота с Торги-</a:t>
            </a:r>
            <a:r>
              <a:rPr lang="ru-RU" sz="1200" dirty="0" err="1" smtClean="0">
                <a:solidFill>
                  <a:srgbClr val="FF0000"/>
                </a:solidFill>
              </a:rPr>
              <a:t>гов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V="1">
            <a:off x="2733675" y="1581150"/>
            <a:ext cx="500062" cy="27051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677" y="5088611"/>
            <a:ext cx="6810375" cy="40630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95550" y="9452671"/>
            <a:ext cx="1334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Найденные торги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9" name="Прямая со стрелкой 8"/>
          <p:cNvCxnSpPr>
            <a:stCxn id="7" idx="0"/>
          </p:cNvCxnSpPr>
          <p:nvPr/>
        </p:nvCxnSpPr>
        <p:spPr>
          <a:xfrm flipV="1">
            <a:off x="3162592" y="7231381"/>
            <a:ext cx="822669" cy="22212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3602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049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64" y="112389"/>
            <a:ext cx="6328477" cy="65542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93805" y="5061098"/>
            <a:ext cx="2972852" cy="4678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4688958" y="4455042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Берем название ЭТП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6" name="Прямая со стрелкой 5"/>
          <p:cNvCxnSpPr/>
          <p:nvPr/>
        </p:nvCxnSpPr>
        <p:spPr>
          <a:xfrm flipH="1">
            <a:off x="4720856" y="4763386"/>
            <a:ext cx="212651" cy="2977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74" y="7220612"/>
            <a:ext cx="4695327" cy="4714749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 flipH="1">
            <a:off x="1573619" y="9204988"/>
            <a:ext cx="414670" cy="15338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88288" y="9020322"/>
            <a:ext cx="1214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Выбираем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84350" y="6851280"/>
            <a:ext cx="2017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Переходим на ЭТП</a:t>
            </a:r>
            <a:endParaRPr lang="ru-RU" dirty="0">
              <a:solidFill>
                <a:srgbClr val="FF0000"/>
              </a:solidFill>
            </a:endParaRPr>
          </a:p>
        </p:txBody>
      </p:sp>
      <p:cxnSp>
        <p:nvCxnSpPr>
          <p:cNvPr id="21" name="Прямая со стрелкой 20"/>
          <p:cNvCxnSpPr/>
          <p:nvPr/>
        </p:nvCxnSpPr>
        <p:spPr>
          <a:xfrm flipH="1" flipV="1">
            <a:off x="2169042" y="1350335"/>
            <a:ext cx="744279" cy="6379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123627" y="1963402"/>
            <a:ext cx="4734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Выбираем (одинаково для поиска на всех </a:t>
            </a:r>
            <a:r>
              <a:rPr lang="ru-RU" dirty="0" err="1" smtClean="0">
                <a:solidFill>
                  <a:srgbClr val="FF0000"/>
                </a:solidFill>
              </a:rPr>
              <a:t>этп</a:t>
            </a:r>
            <a:r>
              <a:rPr lang="ru-RU" dirty="0" smtClean="0">
                <a:solidFill>
                  <a:srgbClr val="FF0000"/>
                </a:solidFill>
              </a:rPr>
              <a:t>)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347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6845838" cy="4678326"/>
          </a:xfrm>
          <a:prstGeom prst="rect">
            <a:avLst/>
          </a:prstGeom>
        </p:spPr>
      </p:pic>
      <p:cxnSp>
        <p:nvCxnSpPr>
          <p:cNvPr id="4" name="Прямая со стрелкой 3"/>
          <p:cNvCxnSpPr/>
          <p:nvPr/>
        </p:nvCxnSpPr>
        <p:spPr>
          <a:xfrm flipH="1">
            <a:off x="1488558" y="882502"/>
            <a:ext cx="2158409" cy="2977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466214" y="697836"/>
            <a:ext cx="3200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Нажимаем для открытия фильтра</a:t>
            </a:r>
            <a:endParaRPr lang="ru-RU" sz="1100" dirty="0">
              <a:solidFill>
                <a:srgbClr val="FF000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1" y="5156791"/>
            <a:ext cx="6819348" cy="26319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8938" y="4981575"/>
            <a:ext cx="3201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Вводим название лота, сохраненного с Торги-</a:t>
            </a:r>
            <a:r>
              <a:rPr lang="ru-RU" sz="1100" dirty="0" err="1" smtClean="0">
                <a:solidFill>
                  <a:srgbClr val="FF0000"/>
                </a:solidFill>
              </a:rPr>
              <a:t>гов</a:t>
            </a:r>
            <a:r>
              <a:rPr lang="ru-RU" sz="1100" dirty="0" smtClean="0">
                <a:solidFill>
                  <a:srgbClr val="FF0000"/>
                </a:solidFill>
              </a:rPr>
              <a:t>  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3105150" y="5305425"/>
            <a:ext cx="138113" cy="276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 flipH="1">
            <a:off x="266701" y="6472773"/>
            <a:ext cx="862012" cy="109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90473" y="6270962"/>
            <a:ext cx="8162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Выбираем</a:t>
            </a:r>
            <a:endParaRPr lang="ru-RU" sz="1100" dirty="0">
              <a:solidFill>
                <a:srgbClr val="FF0000"/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92" y="8330905"/>
            <a:ext cx="6819348" cy="2953320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26491" y="10634663"/>
            <a:ext cx="6779122" cy="211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/>
          <p:nvPr/>
        </p:nvCxnSpPr>
        <p:spPr>
          <a:xfrm>
            <a:off x="5862638" y="10344150"/>
            <a:ext cx="214312" cy="4143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76278" y="10196238"/>
            <a:ext cx="1444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Актуальные торги</a:t>
            </a:r>
            <a:endParaRPr lang="ru-RU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785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43700" cy="4561404"/>
          </a:xfrm>
          <a:prstGeom prst="rect">
            <a:avLst/>
          </a:prstGeom>
        </p:spPr>
      </p:pic>
      <p:cxnSp>
        <p:nvCxnSpPr>
          <p:cNvPr id="4" name="Прямая со стрелкой 3"/>
          <p:cNvCxnSpPr/>
          <p:nvPr/>
        </p:nvCxnSpPr>
        <p:spPr>
          <a:xfrm flipH="1">
            <a:off x="1371600" y="725239"/>
            <a:ext cx="495300" cy="2120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20240" y="586740"/>
            <a:ext cx="2611612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Заходим и скачиваем все документы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8" name="Прямая со стрелкой 7"/>
          <p:cNvCxnSpPr/>
          <p:nvPr/>
        </p:nvCxnSpPr>
        <p:spPr>
          <a:xfrm flipH="1">
            <a:off x="1790700" y="725239"/>
            <a:ext cx="76200" cy="2882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43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5300" y="198120"/>
            <a:ext cx="6053837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200" dirty="0" smtClean="0">
                <a:hlinkClick r:id="rId2"/>
              </a:rPr>
              <a:t>Алгоритм поиска на ЭТП </a:t>
            </a:r>
            <a:r>
              <a:rPr lang="en-US" sz="1200" dirty="0" smtClean="0">
                <a:hlinkClick r:id="rId2"/>
              </a:rPr>
              <a:t>roseltorg.ru</a:t>
            </a:r>
            <a:r>
              <a:rPr lang="ru-RU" sz="1200" dirty="0" smtClean="0"/>
              <a:t> </a:t>
            </a:r>
            <a:r>
              <a:rPr lang="ru-RU" sz="1200" dirty="0"/>
              <a:t>– АО "ЕДИНАЯ ЭЛЕКТРОННАЯ ТОРГОВАЯ </a:t>
            </a:r>
            <a:r>
              <a:rPr lang="ru-RU" sz="1200" dirty="0" smtClean="0"/>
              <a:t>ПЛОЩАДКА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45" y="541020"/>
            <a:ext cx="5971945" cy="5355907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756660" y="3787140"/>
            <a:ext cx="2560320" cy="32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/>
          <p:nvPr/>
        </p:nvCxnSpPr>
        <p:spPr>
          <a:xfrm flipH="1">
            <a:off x="4846320" y="3390900"/>
            <a:ext cx="137160" cy="3200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36820" y="3268980"/>
            <a:ext cx="12907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Здесь указана ЭТП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 flipV="1">
            <a:off x="2209800" y="1767840"/>
            <a:ext cx="213360" cy="1828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346960" y="1767840"/>
            <a:ext cx="902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выбрать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21080" y="6256020"/>
            <a:ext cx="20457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Переходим на ЭТП РОСЭЛТОРГ</a:t>
            </a:r>
            <a:endParaRPr lang="ru-RU" sz="1100" dirty="0">
              <a:solidFill>
                <a:srgbClr val="FF0000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021080" y="6256020"/>
            <a:ext cx="2045753" cy="327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94" y="7087226"/>
            <a:ext cx="6566744" cy="334215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12694" y="10909934"/>
            <a:ext cx="2395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Ввести название лота с Торги </a:t>
            </a:r>
            <a:r>
              <a:rPr lang="ru-RU" sz="1200" dirty="0" err="1" smtClean="0">
                <a:solidFill>
                  <a:srgbClr val="FF0000"/>
                </a:solidFill>
              </a:rPr>
              <a:t>гов</a:t>
            </a:r>
            <a:r>
              <a:rPr lang="ru-RU" dirty="0" smtClean="0"/>
              <a:t>.</a:t>
            </a:r>
            <a:endParaRPr lang="ru-RU" dirty="0"/>
          </a:p>
        </p:txBody>
      </p:sp>
      <p:cxnSp>
        <p:nvCxnSpPr>
          <p:cNvPr id="19" name="Прямая со стрелкой 18"/>
          <p:cNvCxnSpPr/>
          <p:nvPr/>
        </p:nvCxnSpPr>
        <p:spPr>
          <a:xfrm flipV="1">
            <a:off x="1819275" y="9448800"/>
            <a:ext cx="224681" cy="13620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 flipV="1">
            <a:off x="3249855" y="9448800"/>
            <a:ext cx="0" cy="1533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810375" y="10956100"/>
            <a:ext cx="16450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Далее </a:t>
            </a:r>
            <a:r>
              <a:rPr lang="ru-RU" sz="1200" dirty="0" err="1" smtClean="0">
                <a:solidFill>
                  <a:srgbClr val="FF0000"/>
                </a:solidFill>
              </a:rPr>
              <a:t>нажать«Поиск</a:t>
            </a:r>
            <a:r>
              <a:rPr lang="ru-RU" sz="1200" dirty="0" smtClean="0">
                <a:solidFill>
                  <a:srgbClr val="FF0000"/>
                </a:solidFill>
              </a:rPr>
              <a:t>»</a:t>
            </a:r>
            <a:endParaRPr lang="ru-RU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4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333624"/>
            <a:ext cx="6242565" cy="26812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06660" y="5591175"/>
            <a:ext cx="3624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Найденный лот. Нажать и перейти в карточку торгов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5" name="Прямая со стрелкой 4"/>
          <p:cNvCxnSpPr/>
          <p:nvPr/>
        </p:nvCxnSpPr>
        <p:spPr>
          <a:xfrm flipV="1">
            <a:off x="2552700" y="4714875"/>
            <a:ext cx="514350" cy="876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57" y="6801624"/>
            <a:ext cx="6286500" cy="4067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66057" y="10001250"/>
            <a:ext cx="17055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Скачать все документы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566057" y="10001250"/>
            <a:ext cx="1853543" cy="4095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 стрелкой 10"/>
          <p:cNvCxnSpPr/>
          <p:nvPr/>
        </p:nvCxnSpPr>
        <p:spPr>
          <a:xfrm flipH="1">
            <a:off x="1895475" y="10278249"/>
            <a:ext cx="523875" cy="2659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/>
          <p:nvPr/>
        </p:nvCxnSpPr>
        <p:spPr>
          <a:xfrm>
            <a:off x="4505325" y="10278249"/>
            <a:ext cx="725725" cy="2087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538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6938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6343" y="180975"/>
            <a:ext cx="5543505" cy="2616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100" dirty="0" smtClean="0"/>
              <a:t>Алгоритм поиска на ЭТП  </a:t>
            </a:r>
            <a:r>
              <a:rPr lang="en-US" sz="1100" dirty="0">
                <a:hlinkClick r:id="rId2"/>
              </a:rPr>
              <a:t>https://www.etp-torgi.ru</a:t>
            </a:r>
            <a:r>
              <a:rPr lang="en-US" sz="1100" dirty="0" smtClean="0">
                <a:hlinkClick r:id="rId2"/>
              </a:rPr>
              <a:t>/</a:t>
            </a:r>
            <a:r>
              <a:rPr lang="ru-RU" sz="1100" dirty="0" smtClean="0"/>
              <a:t> Национальная электронная площадка</a:t>
            </a:r>
            <a:endParaRPr lang="ru-RU" sz="11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11" y="523875"/>
            <a:ext cx="6165368" cy="64008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800725" y="4305300"/>
            <a:ext cx="6096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133600" y="6786175"/>
            <a:ext cx="1834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Далее переходим на ЭТП</a:t>
            </a:r>
            <a:endParaRPr lang="ru-RU" sz="1200" dirty="0">
              <a:solidFill>
                <a:srgbClr val="FF0000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11" y="7172325"/>
            <a:ext cx="6165368" cy="29352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43150" y="8201025"/>
            <a:ext cx="22349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 smtClean="0">
                <a:solidFill>
                  <a:srgbClr val="FF0000"/>
                </a:solidFill>
              </a:rPr>
              <a:t>Вводим название лота с </a:t>
            </a:r>
            <a:r>
              <a:rPr lang="ru-RU" sz="1100" dirty="0" err="1">
                <a:solidFill>
                  <a:srgbClr val="FF0000"/>
                </a:solidFill>
              </a:rPr>
              <a:t>Т</a:t>
            </a:r>
            <a:r>
              <a:rPr lang="ru-RU" sz="1100" dirty="0" err="1" smtClean="0">
                <a:solidFill>
                  <a:srgbClr val="FF0000"/>
                </a:solidFill>
              </a:rPr>
              <a:t>орги.гов</a:t>
            </a:r>
            <a:endParaRPr lang="ru-RU" sz="1100" dirty="0">
              <a:solidFill>
                <a:srgbClr val="FF0000"/>
              </a:solidFill>
            </a:endParaRPr>
          </a:p>
        </p:txBody>
      </p:sp>
      <p:cxnSp>
        <p:nvCxnSpPr>
          <p:cNvPr id="12" name="Прямая со стрелкой 11"/>
          <p:cNvCxnSpPr>
            <a:stCxn id="8" idx="2"/>
          </p:cNvCxnSpPr>
          <p:nvPr/>
        </p:nvCxnSpPr>
        <p:spPr>
          <a:xfrm flipH="1">
            <a:off x="2962275" y="8462635"/>
            <a:ext cx="498329" cy="1091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71900" y="8763000"/>
            <a:ext cx="12003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Затем «Искать»</a:t>
            </a:r>
            <a:endParaRPr lang="ru-RU" sz="1200" dirty="0">
              <a:solidFill>
                <a:srgbClr val="FF0000"/>
              </a:solidFill>
            </a:endParaRPr>
          </a:p>
        </p:txBody>
      </p:sp>
      <p:cxnSp>
        <p:nvCxnSpPr>
          <p:cNvPr id="16" name="Прямая со стрелкой 15"/>
          <p:cNvCxnSpPr/>
          <p:nvPr/>
        </p:nvCxnSpPr>
        <p:spPr>
          <a:xfrm flipV="1">
            <a:off x="4578057" y="8710285"/>
            <a:ext cx="251118" cy="90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3971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1254</TotalTime>
  <Words>318</Words>
  <Application>Microsoft Office PowerPoint</Application>
  <PresentationFormat>Широкоэкранный</PresentationFormat>
  <Paragraphs>51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98</cp:revision>
  <dcterms:created xsi:type="dcterms:W3CDTF">2021-06-15T13:00:22Z</dcterms:created>
  <dcterms:modified xsi:type="dcterms:W3CDTF">2021-06-30T16:52:12Z</dcterms:modified>
</cp:coreProperties>
</file>

<file path=docProps/thumbnail.jpeg>
</file>